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89" r:id="rId2"/>
    <p:sldId id="479" r:id="rId3"/>
    <p:sldId id="480" r:id="rId4"/>
    <p:sldId id="481" r:id="rId5"/>
    <p:sldId id="476" r:id="rId6"/>
    <p:sldId id="490" r:id="rId7"/>
    <p:sldId id="472" r:id="rId8"/>
    <p:sldId id="351" r:id="rId9"/>
    <p:sldId id="491" r:id="rId10"/>
    <p:sldId id="492" r:id="rId11"/>
    <p:sldId id="469" r:id="rId12"/>
    <p:sldId id="468" r:id="rId13"/>
    <p:sldId id="482" r:id="rId14"/>
    <p:sldId id="467" r:id="rId15"/>
    <p:sldId id="466" r:id="rId16"/>
    <p:sldId id="493" r:id="rId17"/>
    <p:sldId id="494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C5DD"/>
    <a:srgbClr val="E93BC4"/>
    <a:srgbClr val="B9CAB2"/>
    <a:srgbClr val="D2DDCD"/>
    <a:srgbClr val="AABFA1"/>
    <a:srgbClr val="3CB71F"/>
    <a:srgbClr val="EAA4E0"/>
    <a:srgbClr val="76473A"/>
    <a:srgbClr val="E9F36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8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“Yürürken benimle dağ taş yürürdü,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8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Her ağaç peşinde gölge sürürdü.” 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8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Bu dizelerde kişileştiren varlıklar arasında hangisi </a:t>
            </a:r>
            <a:r>
              <a:rPr lang="tr-TR" sz="38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yoktur?</a:t>
            </a:r>
          </a:p>
          <a:p>
            <a:pPr marL="742950" indent="-742950" algn="l">
              <a:lnSpc>
                <a:spcPct val="115000"/>
              </a:lnSpc>
              <a:spcAft>
                <a:spcPts val="0"/>
              </a:spcAft>
              <a:buAutoNum type="alphaUcParenR"/>
            </a:pPr>
            <a:r>
              <a:rPr lang="tr-TR" sz="38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dağ 		</a:t>
            </a:r>
          </a:p>
          <a:p>
            <a:pPr marL="742950" indent="-742950" algn="l">
              <a:lnSpc>
                <a:spcPct val="115000"/>
              </a:lnSpc>
              <a:spcAft>
                <a:spcPts val="0"/>
              </a:spcAft>
              <a:buAutoNum type="alphaUcParenR"/>
            </a:pPr>
            <a:r>
              <a:rPr lang="tr-TR" sz="38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taş		</a:t>
            </a:r>
          </a:p>
          <a:p>
            <a:pPr marL="742950" indent="-742950" algn="l">
              <a:lnSpc>
                <a:spcPct val="115000"/>
              </a:lnSpc>
              <a:spcAft>
                <a:spcPts val="0"/>
              </a:spcAft>
              <a:buAutoNum type="alphaUcParenR"/>
            </a:pPr>
            <a:r>
              <a:rPr lang="tr-TR" sz="38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ağaç 	</a:t>
            </a:r>
          </a:p>
          <a:p>
            <a:pPr marL="742950" indent="-742950" algn="l">
              <a:lnSpc>
                <a:spcPct val="115000"/>
              </a:lnSpc>
              <a:spcAft>
                <a:spcPts val="0"/>
              </a:spcAft>
              <a:buAutoNum type="alphaUcParenR"/>
            </a:pPr>
            <a:r>
              <a:rPr lang="tr-TR" sz="38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gölge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1. Bu yükseltiden ova, yeşil bir deniz gibi görünüyor. 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2. Bana göre yürekten sevebilmektir, yaşamın anlamı. 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3. Senin de dediğin gibi herkese hak ettiği değeri vermeli. 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4. Yarınların ne getireceğinden emin olamazsın. 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Numaralanmış cümlelerin hangisinde “başka biriyle aynı düşüncede olmak” anlamı </a:t>
            </a:r>
            <a:r>
              <a:rPr lang="tr-TR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vardır? 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1. 		C) 2.		B) 3. 		D) 4.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5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hangisi, kesinlikle </a:t>
            </a:r>
            <a:r>
              <a:rPr lang="tr-TR" sz="35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hayal ürünüdür?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5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Çocuk yere düşen yaralı serçeyi alıp kenara koydu.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5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Minik elleriyle kocaman çantayı zorlanmadan taşıyor.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5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Tilki, kargadan bir şarkı söylemesini istedi.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5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Bu sahilde martı sesleri duyarak yürürsünüz.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“Büyük adamların hataları, güneş tutulmasına benzer; onları herkes görür.” cümlesi yorumlandığında aşağıdaki yargılardan hangisine </a:t>
            </a:r>
            <a:r>
              <a:rPr lang="tr-TR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ulaşılabilir?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Büyük adamlar, hata yapmaktan kaçınmalıdır.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Büyük adamların küçük hataları bile göze batar.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Büyük adamların hatadan korkuları olmaz.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Büyük adamlar, hatalarını kolay düzeltirler.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atasözlerinden hangisinde mecazlı bir söyleyiş </a:t>
            </a:r>
            <a:r>
              <a:rPr lang="tr-TR" sz="40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yoktur?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Ayının kırk türküsü var, kırkı da armut üstüne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Dere geçilirken, at değiştirilmez.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Sütten ağzı yanan, yoğurdu üfleyerek yer.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Bugünün işini yarına bırakma.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rmAutofit fontScale="85000" lnSpcReduction="10000"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“Şair, insanı olduğu gibi değil; kendi hayalleriyle şekillendirerek yansıtır.” 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cümlelerden hangisi, anlamca bu cümleye </a:t>
            </a:r>
            <a:r>
              <a:rPr lang="tr-TR" sz="40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en yakındır?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Şair, insanların iç dünyalarını ele alır.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Şair, insanları düşleriyle süsleyerek anlatır.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Şair, insanları bir fotoğraf makinesi gibi yansıtır.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Şair, insanları koşullara göre değerlendirir.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rmAutofit fontScale="85000" lnSpcReduction="10000"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“Bir eserin iyi olup olmadığını anlamak için birkaç ay sonra tekrar okumayı deneyin.......” 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Bu cümlenin sonuna hangisinin getirilmesi en </a:t>
            </a:r>
            <a:r>
              <a:rPr lang="tr-TR" sz="40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uygundur?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Eser iyiyse, yepyeni bir tatla karşınıza çıkar.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Eser kötüyse bile ikinci defa okumak istersiniz.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Zamanınızı boşa geçirmiş olursunuz.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Veya başka bir eser okuyun.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7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hangisinde söyleyenin kişisel düşüncesi de </a:t>
            </a:r>
            <a:r>
              <a:rPr lang="tr-TR" sz="37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vardır?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7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Yaz tatilinde beş kitap okudum.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7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Okuduğum kitaplardan ikisi roman, ikisi hikâyeydi.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7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Her türden kitabı okumanın gerekli olduğuna inanırım.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7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Kitaplarımı kardeşime verdim.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8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“Erzurum, çok sıkıntı çekti o zamanlar." cümlesinde "Erzurum" sözcüğünde görülen söyleyiş özelliği aşağıdakilerden hangisinde </a:t>
            </a:r>
            <a:r>
              <a:rPr lang="tr-TR" sz="38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vardır?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8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Bursa'ya akşama doğru vardık.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8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Antalya bir turizm şehridir.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8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Ankaralı biriyle tanıştım.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8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İzmir, o savaşa katılmıştı.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8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hangisinde “gerçekleşmemiş beklenti” anlamı </a:t>
            </a:r>
            <a:r>
              <a:rPr lang="tr-TR" sz="38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vardır?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8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Bu yazıyı bugün bitirirsin sanmıştım.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8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Arkadaşlarımla sinemaya gideceğiz.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8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Onun bu lokantada olacağını biliyordum.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8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Bu sınavının iyi geçmesini bekliyoruz.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6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hangisinde “azımsama” vardır?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Daha cümle kuramazken roman yazmaya kalkmış.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Onu </a:t>
            </a:r>
            <a:r>
              <a:rPr lang="tr-TR" sz="3600" dirty="0" err="1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boşver</a:t>
            </a:r>
            <a:r>
              <a:rPr lang="tr-TR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, bir öyle konuşur bir böyle…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Çözdüğün soru sayısı sınavda başarılı olmana yetmez.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36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Elimden geldiği kadar size yardımcı olurum.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hangisinde “azarlama” anlamı </a:t>
            </a:r>
            <a:r>
              <a:rPr lang="tr-TR" sz="44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vardır?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İyi çalışırsak işimiz biter.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Bu çok tuhaf iş doğrusu.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Öğleyin yemeğe gidelim.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4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Kalk buradan! Ben yatacağım.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hangisinde beğeni </a:t>
            </a:r>
            <a:r>
              <a:rPr lang="tr-TR" sz="40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vardır?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Anneme aldığım hediyeyi beğeneceğini sanıyorum.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Kitaplar bize yeni ufuklar açıyor.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Şair dediğin işte böyle olmalı.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Keşke zamanında onu dinlemiş olsaydım.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cümlelerin hangisinde benzetme sanatından </a:t>
            </a:r>
            <a:r>
              <a:rPr lang="tr-TR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yararlanılmıştır?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Güvercinlerin kemiklerinin ağırlığı tüylerinden daha azdır.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Deve, uzun süre yiyip içmeden yaşayabilen bir hayvandır.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Karıncaların hiç durmadan çalışmaları övgüye layıktır.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Bazı eserler kibrit misali bir anda parlayıp sönüyor.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"Sabır ilmin yarısıdır, sabırla koruk helva olur." 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Aşağıdaki cümlelerden hangisi, bu yargıyla </a:t>
            </a:r>
            <a:r>
              <a:rPr lang="tr-TR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çelişir?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Acele işe şeytan karışır, temkinli olmak gerekir.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Dikkatli olmalısın, acele giden ecele gider.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Ayağını çabuk tutmalısın, sona kalan dona kalır.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Yol yürümekle borç ödemekle tükenir, çalışmalısın.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rmAutofit fontScale="85000" lnSpcReduction="20000"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1. </a:t>
            </a:r>
            <a:r>
              <a:rPr lang="tr-TR" sz="4000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Bir an önce</a:t>
            </a: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işe koyulalım.</a:t>
            </a:r>
            <a:endParaRPr lang="tr-TR" sz="40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2. Depoda </a:t>
            </a:r>
            <a:r>
              <a:rPr lang="tr-TR" sz="4000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hemen hemen</a:t>
            </a: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hiç su kalmamıştı.</a:t>
            </a:r>
            <a:endParaRPr lang="tr-TR" sz="40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3. Onu hastaneye </a:t>
            </a:r>
            <a:r>
              <a:rPr lang="tr-TR" sz="4000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olabildiğince çabuk</a:t>
            </a: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götürelim.</a:t>
            </a:r>
            <a:endParaRPr lang="tr-TR" sz="40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4. Arkadaşın </a:t>
            </a:r>
            <a:r>
              <a:rPr lang="tr-TR" sz="4000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nerede ise</a:t>
            </a: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bulup getir onu.</a:t>
            </a:r>
            <a:endParaRPr lang="tr-TR" sz="40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5. Derse </a:t>
            </a:r>
            <a:r>
              <a:rPr lang="tr-TR" sz="4000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tam zamanında</a:t>
            </a: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gitmeyi beceremedin bir türlü.</a:t>
            </a:r>
            <a:endParaRPr lang="tr-TR" sz="40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Yukarıdaki cümlelerin hangilerinde altı çizili sözcük grupları aynı anlamda </a:t>
            </a:r>
            <a:r>
              <a:rPr lang="tr-TR" sz="40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kullanılmıştır?</a:t>
            </a:r>
            <a:endParaRPr lang="tr-TR" sz="4000" b="1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1 ile 2				B) 2 ile 4</a:t>
            </a:r>
            <a:endParaRPr lang="tr-TR" sz="40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3 ile 5				D) 1 ile 3</a:t>
            </a:r>
            <a:endParaRPr lang="tr-TR" sz="4000" dirty="0">
              <a:solidFill>
                <a:schemeClr val="tx1"/>
              </a:solidFill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572560" cy="6286544"/>
          </a:xfrm>
          <a:ln w="63500" cmpd="dbl">
            <a:solidFill>
              <a:srgbClr val="11C5DD"/>
            </a:solidFill>
            <a:bevel/>
          </a:ln>
        </p:spPr>
        <p:txBody>
          <a:bodyPr>
            <a:normAutofit fontScale="92500" lnSpcReduction="10000"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“Her kuşak yeni olmaya heveslenir, ödü kopar eskiye benzemekten. Oysa bugün büyük ozanların çoğu </a:t>
            </a:r>
            <a:r>
              <a:rPr lang="tr-TR" sz="4000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eski delisidir.”</a:t>
            </a: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</a:t>
            </a:r>
            <a:endParaRPr lang="tr-TR" sz="40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Yukarıdaki metinde altı çizili sözle anlatılmak istenen </a:t>
            </a:r>
            <a:r>
              <a:rPr lang="tr-TR" sz="4000" b="1" u="sng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hangisidir?</a:t>
            </a:r>
            <a:endParaRPr lang="tr-TR" sz="4000" b="1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A) Yeni eserleri kınama</a:t>
            </a:r>
            <a:endParaRPr lang="tr-TR" sz="40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B) Klasik eserleri temel alma</a:t>
            </a:r>
            <a:endParaRPr lang="tr-TR" sz="40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C) Kendini geçmişten soyutlama</a:t>
            </a:r>
            <a:endParaRPr lang="tr-TR" sz="40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tr-TR" sz="4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D) Bir esere körü körüne hayran olma</a:t>
            </a:r>
            <a:endParaRPr lang="tr-TR" sz="4000" dirty="0">
              <a:solidFill>
                <a:schemeClr val="tx1"/>
              </a:solidFill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825</Words>
  <PresentationFormat>Ekran Gösterisi (4:3)</PresentationFormat>
  <Paragraphs>95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Gerçek Anlam</dc:title>
  <dc:creator>İBRAHİM</dc:creator>
  <cp:lastModifiedBy>İBRAHİM</cp:lastModifiedBy>
  <cp:revision>320</cp:revision>
  <dcterms:created xsi:type="dcterms:W3CDTF">2018-10-03T15:27:40Z</dcterms:created>
  <dcterms:modified xsi:type="dcterms:W3CDTF">2018-10-26T20:39:11Z</dcterms:modified>
</cp:coreProperties>
</file>